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304" r:id="rId7"/>
    <p:sldId id="305" r:id="rId8"/>
    <p:sldId id="306" r:id="rId9"/>
    <p:sldId id="261" r:id="rId10"/>
    <p:sldId id="262" r:id="rId11"/>
    <p:sldId id="263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405"/>
  </p:normalViewPr>
  <p:slideViewPr>
    <p:cSldViewPr snapToGrid="0" snapToObjects="1" showGuides="1">
      <p:cViewPr varScale="1">
        <p:scale>
          <a:sx n="131" d="100"/>
          <a:sy n="131" d="100"/>
        </p:scale>
        <p:origin x="376" y="18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F6EAE-B82E-BC4A-BDEE-36473373A37A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70A5C-8A04-3A47-923A-D08A7CEEFD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451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99b9abdc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99b9abdc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99b9abdc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99b9abdc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ab9c229f5e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ab9c229f5e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331D5A-E201-7474-4B1A-5BD19B589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ACECF7-4DA8-CE55-6485-5F1F77C5D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284EDE-F261-5961-8FD2-B845DB46C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1ADCB9-5366-F668-C6B4-917C6A2B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C08356-EC1C-C0AF-3442-4A2E7DFC2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964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9D4461-D3CB-615C-7987-4673B4D0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CF3012-741E-4439-39E5-C94A53DAA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3AED54-2280-AEF4-1870-59EA90000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083FE9-8983-5897-BB3B-E39F9FFE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79589F-B354-4ED6-6AAA-B1D90D37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6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FD55CA7-3716-60C4-6659-BAA53780DE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273567-58FC-40D3-90BB-9E2609103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B68AFA-4476-9BBD-3200-AEF1074E3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E15B1D-1856-7580-F921-A5F9EA96E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5C6A57-CD75-9D77-B2B2-E346F9CD6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998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05087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5BE389-735E-A11E-F79E-7640FFA6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FDBF44-CAD3-B74E-10E4-A9BF562D4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DA6533-7671-1C9B-BA84-E51504650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2B4D0-3325-69B2-3960-6E71E567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A6CF87-AB08-426F-0D53-3DBBE062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144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4122F-92D0-FC73-D26B-A821BF52B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7618E2-109C-7CC6-8155-A55233859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23CCF2-8484-59BE-E69A-89874BCA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C9B669-7276-5091-A52D-22F85797D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5CA5AD-BF3F-27BF-55E4-649A0CC0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820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9B833-9DC9-0B81-C4D9-6B42F2DDF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877BDE-B32D-8958-29C3-D2A9F9AAA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E119958-D063-99B2-E2FB-30A66DD96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470D1E-2CCE-EEAF-B672-3A9E9D40A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86A597-B7D1-ED62-3285-D364F0AF4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470D36-BCC0-3261-B1F0-7D6B5A81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65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3B1CC6-C706-B6C0-FDCB-FA94B910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3CBE6A-5B25-27D0-C684-29DB79D2A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DF7E6A-40E3-46D1-9B43-524503710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135165E-9BAF-31E2-E4E8-01CCA24D0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CB16CD3-56D3-A37F-56FB-CE97EA8BA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A7ED33E-EA87-D8F4-8992-401D344D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1F2D7E0-2878-41A1-0EC2-2B901487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F9222BA-7D9B-88A0-B7E5-3BBA14C9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54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90632-6D57-82C4-2334-6DFDE27C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CD5B416-D99B-CA60-B9BA-29273A2A3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8C257F-7982-2BE5-A531-70E7DF016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A063ED8-ADAF-F272-99DD-66C03E212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4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43745E-ABFC-44E7-14B0-CB7766BEC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255CDFB-3A4E-79BA-93DA-AFA0361AC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D84A93-B78B-7BF0-7AA4-7F685BD1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75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65BCE-05D7-FEFD-3533-C07B8BD8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111FC4-2EA3-6308-8156-C72F88ACF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1113F83-276C-691B-A16E-5E74F3316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739AA7-5F87-7737-D618-DE755B101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2F201D-5D8D-F270-7379-B9C697035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FBCD0D-823D-8001-7BDA-17B72BE3A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551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CC6E7-F034-BA12-B3FB-BED1D63B6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C78D401-37AC-6344-4558-04D562F93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5357C2E-F25D-F67E-7554-5F7589753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24F36D-DEC8-00E6-0287-01C503A3D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6FBDD6-3BCC-9FE1-DC82-EA39E7953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677A20-1D78-B2AE-AD62-ABBFEDE12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3140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97047-18CC-B795-F77F-282CCFD8D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4874D3-7A2D-F771-C8DF-F7BAF0335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0163B5-2B4B-30D5-90A2-68163F268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63CEBD-2B04-9620-F1D7-51A9CE25B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199310-CB4C-7A92-B236-7EBB29C82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45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ikegeeks.com/listing-users-in-linux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D94878-F624-767A-70EF-894614880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29" b="-6088"/>
          <a:stretch/>
        </p:blipFill>
        <p:spPr>
          <a:xfrm>
            <a:off x="0" y="0"/>
            <a:ext cx="12192000" cy="73447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AF8BB4-F5CF-1511-E969-809676AC8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179" y="3641967"/>
            <a:ext cx="10515600" cy="2189797"/>
          </a:xfrm>
        </p:spPr>
        <p:txBody>
          <a:bodyPr>
            <a:normAutofit fontScale="90000"/>
          </a:bodyPr>
          <a:lstStyle/>
          <a:p>
            <a:pPr algn="l"/>
            <a:r>
              <a:rPr lang="en" b="1" dirty="0">
                <a:ln w="22225">
                  <a:solidFill>
                    <a:schemeClr val="bg1"/>
                  </a:solidFill>
                  <a:prstDash val="solid"/>
                </a:ln>
                <a:latin typeface="Helvetica Neue" panose="02000503000000020004" pitchFamily="2" charset="0"/>
              </a:rPr>
              <a:t>Industrial Machine Learning on Hadoop and Spark</a:t>
            </a:r>
            <a:br>
              <a:rPr lang="en" b="1" dirty="0">
                <a:ln w="22225">
                  <a:solidFill>
                    <a:schemeClr val="bg1"/>
                  </a:solidFill>
                  <a:prstDash val="solid"/>
                </a:ln>
                <a:latin typeface="Helvetica Neue" panose="02000503000000020004" pitchFamily="2" charset="0"/>
              </a:rPr>
            </a:br>
            <a:endParaRPr lang="ru-RU" b="1" dirty="0">
              <a:ln w="22225">
                <a:solidFill>
                  <a:schemeClr val="bg1"/>
                </a:solidFill>
                <a:prstDash val="solid"/>
              </a:ln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E0D339-4BFD-3D45-CBF6-BC3154748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21672" y="6129627"/>
            <a:ext cx="5648960" cy="378902"/>
          </a:xfrm>
        </p:spPr>
        <p:txBody>
          <a:bodyPr>
            <a:normAutofit/>
          </a:bodyPr>
          <a:lstStyle/>
          <a:p>
            <a:r>
              <a:rPr lang="en" sz="2000" b="1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Maks</a:t>
            </a:r>
            <a:r>
              <a:rPr lang="en" sz="20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" sz="2000" b="1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Nakhodnov</a:t>
            </a:r>
            <a:r>
              <a:rPr lang="en" sz="20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Bremen 2025</a:t>
            </a:r>
            <a:endParaRPr lang="en" sz="20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890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5;p23">
            <a:extLst>
              <a:ext uri="{FF2B5EF4-FFF2-40B4-BE49-F238E27FC236}">
                <a16:creationId xmlns:a16="http://schemas.microsoft.com/office/drawing/2014/main" id="{F76C017B-6B63-CF77-4EEB-B252C037567E}"/>
              </a:ext>
            </a:extLst>
          </p:cNvPr>
          <p:cNvSpPr/>
          <p:nvPr/>
        </p:nvSpPr>
        <p:spPr>
          <a:xfrm>
            <a:off x="7568679" y="3459789"/>
            <a:ext cx="2520300" cy="25209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Google Shape;125;p23">
            <a:extLst>
              <a:ext uri="{FF2B5EF4-FFF2-40B4-BE49-F238E27FC236}">
                <a16:creationId xmlns:a16="http://schemas.microsoft.com/office/drawing/2014/main" id="{CD305687-7735-29FB-184F-13C40577676F}"/>
              </a:ext>
            </a:extLst>
          </p:cNvPr>
          <p:cNvSpPr/>
          <p:nvPr/>
        </p:nvSpPr>
        <p:spPr>
          <a:xfrm>
            <a:off x="4672609" y="1736851"/>
            <a:ext cx="2520300" cy="25209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Google Shape;125;p23">
            <a:extLst>
              <a:ext uri="{FF2B5EF4-FFF2-40B4-BE49-F238E27FC236}">
                <a16:creationId xmlns:a16="http://schemas.microsoft.com/office/drawing/2014/main" id="{88BD0A48-189D-8B39-CFC4-E79D7B396A7B}"/>
              </a:ext>
            </a:extLst>
          </p:cNvPr>
          <p:cNvSpPr/>
          <p:nvPr/>
        </p:nvSpPr>
        <p:spPr>
          <a:xfrm>
            <a:off x="1776539" y="3459789"/>
            <a:ext cx="2520300" cy="252095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128;p23">
            <a:extLst>
              <a:ext uri="{FF2B5EF4-FFF2-40B4-BE49-F238E27FC236}">
                <a16:creationId xmlns:a16="http://schemas.microsoft.com/office/drawing/2014/main" id="{479A420B-61CA-9351-12B7-FCFB54C7A3A3}"/>
              </a:ext>
            </a:extLst>
          </p:cNvPr>
          <p:cNvSpPr txBox="1"/>
          <p:nvPr/>
        </p:nvSpPr>
        <p:spPr>
          <a:xfrm>
            <a:off x="5328626" y="1872317"/>
            <a:ext cx="138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Volume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Google Shape;129;p23">
            <a:extLst>
              <a:ext uri="{FF2B5EF4-FFF2-40B4-BE49-F238E27FC236}">
                <a16:creationId xmlns:a16="http://schemas.microsoft.com/office/drawing/2014/main" id="{77C76ADD-F731-5FFD-FE24-B58512425D61}"/>
              </a:ext>
            </a:extLst>
          </p:cNvPr>
          <p:cNvSpPr txBox="1"/>
          <p:nvPr/>
        </p:nvSpPr>
        <p:spPr>
          <a:xfrm>
            <a:off x="2410725" y="3568900"/>
            <a:ext cx="1470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Velocity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Google Shape;130;p23">
            <a:extLst>
              <a:ext uri="{FF2B5EF4-FFF2-40B4-BE49-F238E27FC236}">
                <a16:creationId xmlns:a16="http://schemas.microsoft.com/office/drawing/2014/main" id="{2836EF1E-1817-135E-C638-431C6E893AD9}"/>
              </a:ext>
            </a:extLst>
          </p:cNvPr>
          <p:cNvSpPr txBox="1"/>
          <p:nvPr/>
        </p:nvSpPr>
        <p:spPr>
          <a:xfrm>
            <a:off x="8230829" y="3642203"/>
            <a:ext cx="1470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Variety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31;p23">
            <a:extLst>
              <a:ext uri="{FF2B5EF4-FFF2-40B4-BE49-F238E27FC236}">
                <a16:creationId xmlns:a16="http://schemas.microsoft.com/office/drawing/2014/main" id="{144C2A84-722B-9E1C-44F2-628139B1DCBF}"/>
              </a:ext>
            </a:extLst>
          </p:cNvPr>
          <p:cNvSpPr txBox="1"/>
          <p:nvPr/>
        </p:nvSpPr>
        <p:spPr>
          <a:xfrm>
            <a:off x="2269558" y="4031455"/>
            <a:ext cx="18837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/>
              <a:t>Tweets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/>
              <a:t>Facebook posts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/>
              <a:t>Device sensors</a:t>
            </a:r>
          </a:p>
        </p:txBody>
      </p:sp>
      <p:sp>
        <p:nvSpPr>
          <p:cNvPr id="11" name="Google Shape;132;p23">
            <a:extLst>
              <a:ext uri="{FF2B5EF4-FFF2-40B4-BE49-F238E27FC236}">
                <a16:creationId xmlns:a16="http://schemas.microsoft.com/office/drawing/2014/main" id="{FF79C6E4-41C7-6FC2-9F44-59AB1079DC0A}"/>
              </a:ext>
            </a:extLst>
          </p:cNvPr>
          <p:cNvSpPr txBox="1"/>
          <p:nvPr/>
        </p:nvSpPr>
        <p:spPr>
          <a:xfrm>
            <a:off x="8230507" y="4130202"/>
            <a:ext cx="1332107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/>
              <a:t>Video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/>
              <a:t>Audio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/>
              <a:t>Text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dirty="0"/>
              <a:t>Time series</a:t>
            </a:r>
          </a:p>
        </p:txBody>
      </p:sp>
      <p:sp>
        <p:nvSpPr>
          <p:cNvPr id="12" name="Google Shape;133;p23">
            <a:extLst>
              <a:ext uri="{FF2B5EF4-FFF2-40B4-BE49-F238E27FC236}">
                <a16:creationId xmlns:a16="http://schemas.microsoft.com/office/drawing/2014/main" id="{120B4E2F-30F4-8CE7-F90A-83C9BF6AE7EF}"/>
              </a:ext>
            </a:extLst>
          </p:cNvPr>
          <p:cNvSpPr txBox="1"/>
          <p:nvPr/>
        </p:nvSpPr>
        <p:spPr>
          <a:xfrm>
            <a:off x="181649" y="97460"/>
            <a:ext cx="1095740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+mj-lt"/>
              </a:rPr>
              <a:t>Big data – 5 main principles</a:t>
            </a:r>
            <a:endParaRPr sz="2700" dirty="0">
              <a:solidFill>
                <a:schemeClr val="dk1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04A634-0040-66FF-1882-7D7B81DB3845}"/>
              </a:ext>
            </a:extLst>
          </p:cNvPr>
          <p:cNvSpPr txBox="1"/>
          <p:nvPr/>
        </p:nvSpPr>
        <p:spPr>
          <a:xfrm>
            <a:off x="2046094" y="4704620"/>
            <a:ext cx="21998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/>
              <a:t>Data generation speed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/>
              <a:t>Generated in real-time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/>
              <a:t>Online and offline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/>
              <a:t>In streams, batches, or bits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FDA79A-D1DD-E43F-056F-D93C679AE1BC}"/>
              </a:ext>
            </a:extLst>
          </p:cNvPr>
          <p:cNvSpPr txBox="1"/>
          <p:nvPr/>
        </p:nvSpPr>
        <p:spPr>
          <a:xfrm>
            <a:off x="5138580" y="2545149"/>
            <a:ext cx="1638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Terabytes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Tables, 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5565ED-20F3-13C9-807B-406167A19560}"/>
              </a:ext>
            </a:extLst>
          </p:cNvPr>
          <p:cNvSpPr txBox="1"/>
          <p:nvPr/>
        </p:nvSpPr>
        <p:spPr>
          <a:xfrm>
            <a:off x="8158138" y="5021790"/>
            <a:ext cx="138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/>
              <a:t>Structured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/>
              <a:t>Unstructured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sz="1200" b="1" dirty="0"/>
              <a:t>Semi-structured</a:t>
            </a:r>
          </a:p>
        </p:txBody>
      </p:sp>
      <p:sp>
        <p:nvSpPr>
          <p:cNvPr id="16" name="Google Shape;125;p23">
            <a:extLst>
              <a:ext uri="{FF2B5EF4-FFF2-40B4-BE49-F238E27FC236}">
                <a16:creationId xmlns:a16="http://schemas.microsoft.com/office/drawing/2014/main" id="{9FAD745A-AD17-F58E-DA7A-E120DB54326F}"/>
              </a:ext>
            </a:extLst>
          </p:cNvPr>
          <p:cNvSpPr/>
          <p:nvPr/>
        </p:nvSpPr>
        <p:spPr>
          <a:xfrm>
            <a:off x="755998" y="1650384"/>
            <a:ext cx="1436280" cy="14385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2D303-78C8-8E15-7D7F-60DF9020243A}"/>
              </a:ext>
            </a:extLst>
          </p:cNvPr>
          <p:cNvSpPr txBox="1"/>
          <p:nvPr/>
        </p:nvSpPr>
        <p:spPr>
          <a:xfrm>
            <a:off x="827166" y="2052706"/>
            <a:ext cx="12939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dk1"/>
                </a:solidFill>
                <a:latin typeface="Times New Roman"/>
                <a:cs typeface="Times New Roman"/>
              </a:rPr>
              <a:t>Veracity</a:t>
            </a:r>
            <a:endParaRPr lang="ru-RU" sz="2600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18" name="Google Shape;125;p23">
            <a:extLst>
              <a:ext uri="{FF2B5EF4-FFF2-40B4-BE49-F238E27FC236}">
                <a16:creationId xmlns:a16="http://schemas.microsoft.com/office/drawing/2014/main" id="{D259C4CC-BF2C-D560-37B0-629B189303C9}"/>
              </a:ext>
            </a:extLst>
          </p:cNvPr>
          <p:cNvSpPr/>
          <p:nvPr/>
        </p:nvSpPr>
        <p:spPr>
          <a:xfrm>
            <a:off x="9622804" y="1441452"/>
            <a:ext cx="1436280" cy="143856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5C652F-38B0-6D39-DB32-05BCE8AD4A5A}"/>
              </a:ext>
            </a:extLst>
          </p:cNvPr>
          <p:cNvSpPr txBox="1"/>
          <p:nvPr/>
        </p:nvSpPr>
        <p:spPr>
          <a:xfrm>
            <a:off x="9869533" y="1626095"/>
            <a:ext cx="9428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dk1"/>
                </a:solidFill>
                <a:latin typeface="Times New Roman"/>
                <a:cs typeface="Times New Roman"/>
              </a:rPr>
              <a:t>Value</a:t>
            </a:r>
            <a:endParaRPr lang="ru-RU" sz="2600" dirty="0">
              <a:solidFill>
                <a:schemeClr val="dk1"/>
              </a:solidFill>
              <a:latin typeface="Times New Roman"/>
              <a:cs typeface="Times New Roma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DA8FE2-9D01-E218-6B94-5304CA62F583}"/>
              </a:ext>
            </a:extLst>
          </p:cNvPr>
          <p:cNvSpPr txBox="1"/>
          <p:nvPr/>
        </p:nvSpPr>
        <p:spPr>
          <a:xfrm>
            <a:off x="9772102" y="2052706"/>
            <a:ext cx="11376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400" b="1" dirty="0"/>
              <a:t>Insight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400" b="1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400" b="1" dirty="0"/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2041576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60EDED-A9AA-2D75-C799-EBC500DA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72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dirty="0"/>
              <a:t>How do companies handle big data?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6173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976FD84-B27D-1D04-3EAE-7E8848D13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46" y="0"/>
            <a:ext cx="7528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01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FDBAE-FA6F-4866-FB3F-6F4BCA48BA04}"/>
              </a:ext>
            </a:extLst>
          </p:cNvPr>
          <p:cNvSpPr txBox="1"/>
          <p:nvPr/>
        </p:nvSpPr>
        <p:spPr>
          <a:xfrm>
            <a:off x="3380509" y="304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1C8623-D565-DB0E-22A7-03BA82460C52}"/>
              </a:ext>
            </a:extLst>
          </p:cNvPr>
          <p:cNvSpPr txBox="1"/>
          <p:nvPr/>
        </p:nvSpPr>
        <p:spPr>
          <a:xfrm>
            <a:off x="706584" y="394692"/>
            <a:ext cx="1028007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b="1" dirty="0"/>
              <a:t>IaaS — Infrastructure as a Service. </a:t>
            </a:r>
            <a:r>
              <a:rPr lang="en" dirty="0"/>
              <a:t>Provides infrastructure resources such as virtual servers, storage, and networks (</a:t>
            </a:r>
            <a:r>
              <a:rPr lang="en" dirty="0">
                <a:solidFill>
                  <a:srgbClr val="00B0F0"/>
                </a:solidFill>
              </a:rPr>
              <a:t>Google Compute Engine, </a:t>
            </a:r>
            <a:r>
              <a:rPr lang="en" dirty="0" err="1">
                <a:solidFill>
                  <a:srgbClr val="00B0F0"/>
                </a:solidFill>
              </a:rPr>
              <a:t>DigitalOcean</a:t>
            </a:r>
            <a:r>
              <a:rPr lang="en" dirty="0">
                <a:solidFill>
                  <a:srgbClr val="00B0F0"/>
                </a:solidFill>
              </a:rPr>
              <a:t>, Amazon Web Services (AWS), Cisco </a:t>
            </a:r>
            <a:r>
              <a:rPr lang="en" dirty="0" err="1">
                <a:solidFill>
                  <a:srgbClr val="00B0F0"/>
                </a:solidFill>
              </a:rPr>
              <a:t>Metacloud</a:t>
            </a:r>
            <a:r>
              <a:rPr lang="en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Migrating IT systems to the cloud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Saving on infrastructure costs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Rapid business launch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Scaling infrastructure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Infrastructure for companies with demand spikes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Development and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b="1" dirty="0"/>
              <a:t>PaaS — Platform as a Service.</a:t>
            </a:r>
            <a:r>
              <a:rPr lang="en" dirty="0"/>
              <a:t> Provides a platform for building and deploying applications (</a:t>
            </a:r>
            <a:r>
              <a:rPr lang="en" dirty="0">
                <a:solidFill>
                  <a:srgbClr val="00B0F0"/>
                </a:solidFill>
              </a:rPr>
              <a:t>Windows Azure, OpenShift, Heroku, Google App Engine</a:t>
            </a:r>
            <a:r>
              <a:rPr lang="en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Databases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Application development in containers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Big data analytics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b="1" dirty="0"/>
              <a:t>SaaS — Software as a Service.</a:t>
            </a:r>
            <a:r>
              <a:rPr lang="en" dirty="0"/>
              <a:t> Provides software applications as a service (</a:t>
            </a:r>
            <a:r>
              <a:rPr lang="en" dirty="0">
                <a:solidFill>
                  <a:srgbClr val="00B0F0"/>
                </a:solidFill>
              </a:rPr>
              <a:t>Google App Engine, Dropbox, JIRA</a:t>
            </a:r>
            <a:r>
              <a:rPr lang="en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Email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CRM 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Task planners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Website builders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4078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63354-1703-E969-A8E8-47ECEA74C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709" y="3047200"/>
            <a:ext cx="10598800" cy="763600"/>
          </a:xfrm>
        </p:spPr>
        <p:txBody>
          <a:bodyPr/>
          <a:lstStyle/>
          <a:p>
            <a:r>
              <a:rPr lang="en" dirty="0"/>
              <a:t>The first key question: how to store big data?</a:t>
            </a:r>
          </a:p>
        </p:txBody>
      </p:sp>
    </p:spTree>
    <p:extLst>
      <p:ext uri="{BB962C8B-B14F-4D97-AF65-F5344CB8AC3E}">
        <p14:creationId xmlns:p14="http://schemas.microsoft.com/office/powerpoint/2010/main" val="332704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2E648-455F-7DB6-F6CA-DA908B35F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Filesystem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3E0F7B-866D-C681-AC88-6031B26AA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56967"/>
            <a:ext cx="11360800" cy="4947294"/>
          </a:xfrm>
        </p:spPr>
        <p:txBody>
          <a:bodyPr/>
          <a:lstStyle/>
          <a:p>
            <a:pPr marL="152396" indent="0" algn="just">
              <a:buNone/>
            </a:pPr>
            <a:r>
              <a:rPr lang="en" sz="2000" dirty="0"/>
              <a:t>The main functions of a filesystem are:</a:t>
            </a:r>
          </a:p>
          <a:p>
            <a:pPr lvl="1" algn="just"/>
            <a:r>
              <a:rPr lang="en" sz="1800" dirty="0"/>
              <a:t>Storing and organizing data on a storage device as files</a:t>
            </a:r>
          </a:p>
          <a:p>
            <a:pPr lvl="1" algn="just"/>
            <a:r>
              <a:rPr lang="en" sz="1800" dirty="0"/>
              <a:t>Determining the maximum supported data volume on the storage device</a:t>
            </a:r>
          </a:p>
          <a:p>
            <a:pPr lvl="1" algn="just"/>
            <a:r>
              <a:rPr lang="en" sz="1800" dirty="0"/>
              <a:t>Creating, reading, and deleting files</a:t>
            </a:r>
          </a:p>
          <a:p>
            <a:pPr lvl="1" algn="just"/>
            <a:r>
              <a:rPr lang="en" sz="1800" dirty="0"/>
              <a:t>Assigning and modifying file attributes (size, creation and modification time, owner and creator, read-only, hidden, temporary, archive, executable, maximum filename length, etc.)</a:t>
            </a:r>
          </a:p>
          <a:p>
            <a:pPr lvl="1" algn="just"/>
            <a:r>
              <a:rPr lang="en" sz="1800" dirty="0"/>
              <a:t>Defining the structure of a file</a:t>
            </a:r>
          </a:p>
          <a:p>
            <a:pPr lvl="1" algn="just"/>
            <a:r>
              <a:rPr lang="en" sz="1800" dirty="0"/>
              <a:t>Searching for files</a:t>
            </a:r>
          </a:p>
          <a:p>
            <a:pPr lvl="1" algn="just"/>
            <a:r>
              <a:rPr lang="en" sz="1800" dirty="0"/>
              <a:t>Organizing directories for logical file organization</a:t>
            </a:r>
          </a:p>
          <a:p>
            <a:pPr lvl="1" algn="just"/>
            <a:r>
              <a:rPr lang="en" sz="1800" dirty="0"/>
              <a:t>Protecting files in case of system failure</a:t>
            </a:r>
          </a:p>
          <a:p>
            <a:pPr lvl="1" algn="just"/>
            <a:r>
              <a:rPr lang="en" sz="1800" dirty="0"/>
              <a:t>Protecting files from unauthorized access and modification</a:t>
            </a:r>
          </a:p>
          <a:p>
            <a:pPr algn="just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64491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/>
          </p:nvPr>
        </p:nvSpPr>
        <p:spPr>
          <a:xfrm>
            <a:off x="3388100" y="139633"/>
            <a:ext cx="5540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2400"/>
              </a:spcBef>
              <a:spcAft>
                <a:spcPts val="533"/>
              </a:spcAft>
              <a:buClr>
                <a:schemeClr val="dk1"/>
              </a:buClr>
              <a:buSzPts val="1100"/>
            </a:pPr>
            <a:r>
              <a:rPr lang="ru" sz="2667" b="1" dirty="0">
                <a:solidFill>
                  <a:srgbClr val="1A202C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Linux File System Directories</a:t>
            </a:r>
            <a:endParaRPr sz="4133" dirty="0"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1"/>
          </p:nvPr>
        </p:nvSpPr>
        <p:spPr>
          <a:xfrm>
            <a:off x="195233" y="903233"/>
            <a:ext cx="5414400" cy="514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ru" sz="1533" dirty="0">
                <a:solidFill>
                  <a:srgbClr val="1A202C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/bin: Where Linux core commands reside like ls, mv.</a:t>
            </a:r>
            <a:endParaRPr sz="1533" dirty="0">
              <a:solidFill>
                <a:srgbClr val="1A202C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400"/>
              </a:spcBef>
              <a:buClr>
                <a:schemeClr val="dk1"/>
              </a:buClr>
              <a:buSzPts val="1100"/>
              <a:buNone/>
            </a:pPr>
            <a:r>
              <a:rPr lang="ru" sz="1533" dirty="0">
                <a:solidFill>
                  <a:srgbClr val="1A202C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/boot: Where boot loader and boot files are located.</a:t>
            </a:r>
            <a:endParaRPr sz="1533" dirty="0">
              <a:solidFill>
                <a:srgbClr val="1A202C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400"/>
              </a:spcBef>
              <a:buClr>
                <a:schemeClr val="dk1"/>
              </a:buClr>
              <a:buSzPts val="1100"/>
              <a:buNone/>
            </a:pPr>
            <a:r>
              <a:rPr lang="ru" sz="1533" dirty="0">
                <a:solidFill>
                  <a:srgbClr val="1A202C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/dev: Where all physical drives are mounted like USBs DVDs.</a:t>
            </a:r>
            <a:endParaRPr sz="1533" dirty="0">
              <a:solidFill>
                <a:srgbClr val="1A202C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400"/>
              </a:spcBef>
              <a:buClr>
                <a:schemeClr val="dk1"/>
              </a:buClr>
              <a:buSzPts val="1100"/>
              <a:buNone/>
            </a:pPr>
            <a:r>
              <a:rPr lang="ru" sz="1533" dirty="0">
                <a:solidFill>
                  <a:srgbClr val="1A202C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/etc: Contains configurations for the installed packages.</a:t>
            </a:r>
            <a:endParaRPr sz="1533" dirty="0">
              <a:solidFill>
                <a:srgbClr val="1A202C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400"/>
              </a:spcBef>
              <a:buClr>
                <a:schemeClr val="dk1"/>
              </a:buClr>
              <a:buSzPts val="1100"/>
              <a:buNone/>
            </a:pPr>
            <a:r>
              <a:rPr lang="ru" sz="1533" dirty="0">
                <a:solidFill>
                  <a:srgbClr val="1A202C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/home: Where every user will have a personal folder to put his folders with his name like /home/likegeeks.</a:t>
            </a:r>
            <a:endParaRPr sz="1533" dirty="0">
              <a:solidFill>
                <a:srgbClr val="1A202C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400"/>
              </a:spcBef>
              <a:buClr>
                <a:schemeClr val="dk1"/>
              </a:buClr>
              <a:buSzPts val="1100"/>
              <a:buNone/>
            </a:pPr>
            <a:r>
              <a:rPr lang="ru" sz="1533" dirty="0">
                <a:solidFill>
                  <a:srgbClr val="1A202C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/lib: Where the libraries of the installed packages located since libraries shared among all packages, unlike Windows, you may find duplicates in different folders.</a:t>
            </a:r>
            <a:endParaRPr sz="1533" dirty="0">
              <a:solidFill>
                <a:srgbClr val="1A202C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400"/>
              </a:spcBef>
              <a:buClr>
                <a:schemeClr val="dk1"/>
              </a:buClr>
              <a:buSzPts val="1100"/>
              <a:buNone/>
            </a:pPr>
            <a:r>
              <a:rPr lang="ru" sz="1533" dirty="0">
                <a:solidFill>
                  <a:srgbClr val="1A202C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/media: Here are the external devices like DVDs and USB sticks that are mounted, and you can access their files from here.</a:t>
            </a:r>
            <a:endParaRPr sz="1533" dirty="0">
              <a:solidFill>
                <a:srgbClr val="1A202C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400"/>
              </a:spcBef>
              <a:spcAft>
                <a:spcPts val="533"/>
              </a:spcAft>
              <a:buNone/>
            </a:pPr>
            <a:endParaRPr sz="2000" dirty="0"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6167967" y="765233"/>
            <a:ext cx="5898400" cy="514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2400"/>
              </a:spcBef>
              <a:buClr>
                <a:schemeClr val="dk1"/>
              </a:buClr>
              <a:buSzPts val="1100"/>
              <a:buNone/>
            </a:pPr>
            <a:r>
              <a:rPr lang="ru" sz="1533" dirty="0">
                <a:solidFill>
                  <a:srgbClr val="1A202C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/mnt: Where you mount other things Network locations and some distros, you may find your mounted USB or DVD.</a:t>
            </a:r>
            <a:endParaRPr sz="1533" dirty="0">
              <a:solidFill>
                <a:srgbClr val="1A202C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400"/>
              </a:spcBef>
              <a:buClr>
                <a:schemeClr val="dk1"/>
              </a:buClr>
              <a:buSzPts val="1100"/>
              <a:buNone/>
            </a:pPr>
            <a:r>
              <a:rPr lang="ru" sz="1533" dirty="0">
                <a:solidFill>
                  <a:srgbClr val="1A202C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/opt: Some optional packages are located here and managed by the package manager.</a:t>
            </a:r>
            <a:endParaRPr sz="1533" dirty="0">
              <a:solidFill>
                <a:srgbClr val="1A202C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400"/>
              </a:spcBef>
              <a:buClr>
                <a:schemeClr val="dk1"/>
              </a:buClr>
              <a:buSzPts val="1100"/>
              <a:buNone/>
            </a:pPr>
            <a:r>
              <a:rPr lang="ru" sz="1533" dirty="0">
                <a:solidFill>
                  <a:srgbClr val="1A202C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/proc: Because everything on Linux is a file, this folder for processes running on the system, and you can access them and see much info about the current processes.</a:t>
            </a:r>
            <a:endParaRPr sz="1533" dirty="0">
              <a:solidFill>
                <a:srgbClr val="1A202C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400"/>
              </a:spcBef>
              <a:buClr>
                <a:schemeClr val="dk1"/>
              </a:buClr>
              <a:buSzPts val="1100"/>
              <a:buNone/>
            </a:pPr>
            <a:r>
              <a:rPr lang="ru" sz="1533" dirty="0">
                <a:solidFill>
                  <a:srgbClr val="1A202C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/root: The home folder for the root user.</a:t>
            </a:r>
            <a:endParaRPr sz="1533" dirty="0">
              <a:solidFill>
                <a:srgbClr val="1A202C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400"/>
              </a:spcBef>
              <a:buClr>
                <a:schemeClr val="dk1"/>
              </a:buClr>
              <a:buSzPts val="1100"/>
              <a:buNone/>
            </a:pPr>
            <a:r>
              <a:rPr lang="ru" sz="1533" dirty="0">
                <a:solidFill>
                  <a:srgbClr val="1A202C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/sbin: Like /bin, but binaries here are for root user only.</a:t>
            </a:r>
            <a:endParaRPr sz="1533" dirty="0">
              <a:solidFill>
                <a:srgbClr val="1A202C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400"/>
              </a:spcBef>
              <a:buClr>
                <a:schemeClr val="dk1"/>
              </a:buClr>
              <a:buSzPts val="1100"/>
              <a:buNone/>
            </a:pPr>
            <a:r>
              <a:rPr lang="ru" sz="1533" dirty="0">
                <a:solidFill>
                  <a:srgbClr val="1A202C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/tmp: Contains the temporary files.</a:t>
            </a:r>
            <a:endParaRPr sz="1533" dirty="0">
              <a:solidFill>
                <a:srgbClr val="1A202C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400"/>
              </a:spcBef>
              <a:buClr>
                <a:schemeClr val="dk1"/>
              </a:buClr>
              <a:buSzPts val="1100"/>
              <a:buNone/>
            </a:pPr>
            <a:r>
              <a:rPr lang="ru" sz="1533" dirty="0">
                <a:solidFill>
                  <a:srgbClr val="1A202C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/usr: Where the utilities and files shared between </a:t>
            </a:r>
            <a:r>
              <a:rPr lang="ru" sz="1533" dirty="0">
                <a:solidFill>
                  <a:srgbClr val="1FA747"/>
                </a:solidFill>
                <a:highlight>
                  <a:srgbClr val="FFFFFF"/>
                </a:highlight>
                <a:uFill>
                  <a:noFill/>
                </a:uFill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users on Linux</a:t>
            </a:r>
            <a:r>
              <a:rPr lang="ru" sz="1533" dirty="0">
                <a:solidFill>
                  <a:srgbClr val="1A202C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.</a:t>
            </a:r>
            <a:endParaRPr sz="1533" dirty="0">
              <a:solidFill>
                <a:srgbClr val="1A202C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400"/>
              </a:spcBef>
              <a:buClr>
                <a:schemeClr val="dk1"/>
              </a:buClr>
              <a:buSzPts val="1100"/>
              <a:buNone/>
            </a:pPr>
            <a:r>
              <a:rPr lang="ru" sz="1533" dirty="0">
                <a:solidFill>
                  <a:srgbClr val="1A202C"/>
                </a:solidFill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/var: Contains system logs and other variable data.</a:t>
            </a:r>
            <a:endParaRPr sz="1533" dirty="0">
              <a:solidFill>
                <a:srgbClr val="1A202C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400"/>
              </a:spcBef>
              <a:buClr>
                <a:schemeClr val="dk1"/>
              </a:buClr>
              <a:buSzPts val="1100"/>
              <a:buNone/>
            </a:pPr>
            <a:endParaRPr sz="1067" dirty="0">
              <a:solidFill>
                <a:schemeClr val="dk1"/>
              </a:solidFill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400"/>
              </a:spcBef>
              <a:buClr>
                <a:schemeClr val="dk1"/>
              </a:buClr>
              <a:buSzPts val="1100"/>
              <a:buNone/>
            </a:pPr>
            <a:endParaRPr sz="2000" dirty="0"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2400"/>
              </a:spcBef>
              <a:spcAft>
                <a:spcPts val="533"/>
              </a:spcAft>
              <a:buNone/>
            </a:pPr>
            <a:endParaRPr sz="1533" dirty="0">
              <a:solidFill>
                <a:srgbClr val="1A202C"/>
              </a:solidFill>
              <a:highlight>
                <a:srgbClr val="FFFFFF"/>
              </a:highlight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01" y="139501"/>
            <a:ext cx="11856700" cy="6612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F63354-1703-E969-A8E8-47ECEA74C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73" y="3047200"/>
            <a:ext cx="11443927" cy="763600"/>
          </a:xfrm>
        </p:spPr>
        <p:txBody>
          <a:bodyPr/>
          <a:lstStyle/>
          <a:p>
            <a:r>
              <a:rPr lang="en" dirty="0"/>
              <a:t>Fault tolerance in data storage and computation</a:t>
            </a:r>
          </a:p>
        </p:txBody>
      </p:sp>
    </p:spTree>
    <p:extLst>
      <p:ext uri="{BB962C8B-B14F-4D97-AF65-F5344CB8AC3E}">
        <p14:creationId xmlns:p14="http://schemas.microsoft.com/office/powerpoint/2010/main" val="630870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4" y="541450"/>
            <a:ext cx="7972733" cy="592376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Google Shape;112;p20"/>
              <p:cNvSpPr txBox="1"/>
              <p:nvPr/>
            </p:nvSpPr>
            <p:spPr>
              <a:xfrm>
                <a:off x="8382232" y="1681361"/>
                <a:ext cx="3522870" cy="976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" sz="2400" i="1" dirty="0"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𝑃</m:t>
                      </m:r>
                      <m:r>
                        <a:rPr lang="ru" sz="2400" i="1" dirty="0"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 = 2.5 / (24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∗</m:t>
                      </m:r>
                      <m:r>
                        <a:rPr lang="ru" sz="2400" i="1" dirty="0"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 365) = 0.00028 </m:t>
                      </m:r>
                    </m:oMath>
                  </m:oMathPara>
                </a14:m>
                <a:endParaRPr sz="24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112" name="Google Shape;112;p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232" y="1681361"/>
                <a:ext cx="3522870" cy="976317"/>
              </a:xfrm>
              <a:prstGeom prst="rect">
                <a:avLst/>
              </a:prstGeom>
              <a:blipFill>
                <a:blip r:embed="rId4"/>
                <a:stretch>
                  <a:fillRect b="-12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Google Shape;114;p20"/>
              <p:cNvSpPr txBox="1"/>
              <p:nvPr/>
            </p:nvSpPr>
            <p:spPr>
              <a:xfrm>
                <a:off x="8382232" y="2650751"/>
                <a:ext cx="3616219" cy="976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" sz="2400" i="1" dirty="0"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𝑃</m:t>
                      </m:r>
                      <m:r>
                        <a:rPr lang="ru" sz="2400" i="1" dirty="0"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(</m:t>
                      </m:r>
                      <m:r>
                        <m:rPr>
                          <m:nor/>
                        </m:rPr>
                        <a:rPr lang="en" sz="2400" smtClean="0"/>
                        <m:t>will</m:t>
                      </m:r>
                      <m:r>
                        <m:rPr>
                          <m:nor/>
                        </m:rPr>
                        <a:rPr lang="en" sz="2400" smtClean="0"/>
                        <m:t> </m:t>
                      </m:r>
                      <m:r>
                        <m:rPr>
                          <m:nor/>
                        </m:rPr>
                        <a:rPr lang="en" sz="2400" smtClean="0"/>
                        <m:t>not</m:t>
                      </m:r>
                      <m:r>
                        <m:rPr>
                          <m:nor/>
                        </m:rPr>
                        <a:rPr lang="en" sz="2400" smtClean="0"/>
                        <m:t> </m:t>
                      </m:r>
                      <m:r>
                        <m:rPr>
                          <m:nor/>
                        </m:rPr>
                        <a:rPr lang="en" sz="2400" smtClean="0"/>
                        <m:t>fail</m:t>
                      </m:r>
                      <m:r>
                        <a:rPr lang="ru" sz="2400" i="1" dirty="0"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) = (1 − </m:t>
                      </m:r>
                      <m:r>
                        <a:rPr lang="ru" sz="2400" i="1" dirty="0"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𝑃</m:t>
                      </m:r>
                      <m:r>
                        <a:rPr lang="ru" sz="2400" i="1" dirty="0">
                          <a:latin typeface="Cambria Math" panose="02040503050406030204" pitchFamily="18" charset="0"/>
                          <a:ea typeface="Times New Roman"/>
                          <a:cs typeface="Times New Roman"/>
                          <a:sym typeface="Times New Roman"/>
                        </a:rPr>
                        <m:t>) = 0.9997</m:t>
                      </m:r>
                    </m:oMath>
                  </m:oMathPara>
                </a14:m>
                <a:endParaRPr sz="24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114" name="Google Shape;114;p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232" y="2650751"/>
                <a:ext cx="3616219" cy="976317"/>
              </a:xfrm>
              <a:prstGeom prst="rect">
                <a:avLst/>
              </a:prstGeom>
              <a:blipFill>
                <a:blip r:embed="rId5"/>
                <a:stretch>
                  <a:fillRect b="-25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Google Shape;115;p20"/>
          <p:cNvSpPr txBox="1"/>
          <p:nvPr/>
        </p:nvSpPr>
        <p:spPr>
          <a:xfrm>
            <a:off x="8200867" y="541450"/>
            <a:ext cx="3598800" cy="135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The probability that a failure will occur in the next hour:</a:t>
            </a:r>
          </a:p>
        </p:txBody>
      </p:sp>
      <p:sp>
        <p:nvSpPr>
          <p:cNvPr id="117" name="Google Shape;117;p20"/>
          <p:cNvSpPr txBox="1"/>
          <p:nvPr/>
        </p:nvSpPr>
        <p:spPr>
          <a:xfrm>
            <a:off x="8200867" y="3766408"/>
            <a:ext cx="3885600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 dirty="0"/>
              <a:t>A cluster of 1000 machines</a:t>
            </a:r>
            <a:br>
              <a:rPr lang="en" sz="2400" dirty="0"/>
            </a:br>
            <a:endParaRPr lang="en" sz="2400" dirty="0"/>
          </a:p>
          <a:p>
            <a:r>
              <a:rPr lang="en" sz="2400" dirty="0"/>
              <a:t>The probability that one of the servers will fail in the next hour: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D28CAF-2C2E-59E8-350C-C685B17DF599}"/>
                  </a:ext>
                </a:extLst>
              </p:cNvPr>
              <p:cNvSpPr txBox="1"/>
              <p:nvPr/>
            </p:nvSpPr>
            <p:spPr>
              <a:xfrm>
                <a:off x="8400438" y="5767755"/>
                <a:ext cx="31996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0.9997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1000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D28CAF-2C2E-59E8-350C-C685B17DF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438" y="5767755"/>
                <a:ext cx="319965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A92E03-FC92-52CB-17FF-7BE9F450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4400" dirty="0">
                <a:ea typeface="Times New Roman"/>
                <a:cs typeface="Times New Roman" panose="02020603050405020304" pitchFamily="18" charset="0"/>
                <a:sym typeface="Times New Roman"/>
              </a:rPr>
              <a:t>Distributed computing</a:t>
            </a:r>
            <a:r>
              <a:rPr lang="ru-RU" sz="4400" dirty="0">
                <a:ea typeface="Times New Roman"/>
                <a:cs typeface="Times New Roman" panose="02020603050405020304" pitchFamily="18" charset="0"/>
                <a:sym typeface="Times New Roman"/>
              </a:rPr>
              <a:t>. </a:t>
            </a:r>
            <a:r>
              <a:rPr lang="en-US" sz="4400" dirty="0">
                <a:ea typeface="Times New Roman"/>
                <a:cs typeface="Times New Roman" panose="02020603050405020304" pitchFamily="18" charset="0"/>
                <a:sym typeface="Times New Roman"/>
              </a:rPr>
              <a:t>Introduction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3A7CED-94F3-7500-3D48-5CF5EB0D1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dirty="0"/>
              <a:t> Plan:</a:t>
            </a:r>
          </a:p>
          <a:p>
            <a:pPr marL="0" indent="0">
              <a:buNone/>
            </a:pPr>
            <a:r>
              <a:rPr lang="en" dirty="0"/>
              <a:t>What is big data, and where does it come from?</a:t>
            </a:r>
          </a:p>
          <a:p>
            <a:pPr lvl="1"/>
            <a:r>
              <a:rPr lang="en" dirty="0"/>
              <a:t>Industries generating big data. Data explosion.</a:t>
            </a:r>
          </a:p>
          <a:p>
            <a:pPr lvl="1"/>
            <a:r>
              <a:rPr lang="en" dirty="0"/>
              <a:t>Big data – the starting point. 5 main principles.</a:t>
            </a:r>
          </a:p>
          <a:p>
            <a:pPr lvl="1"/>
            <a:r>
              <a:rPr lang="en" dirty="0"/>
              <a:t>How companies handle big data: IaaS / PaaS / SaaS.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935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54E4B7-99BD-A899-C400-16A459239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dirty="0"/>
              <a:t>Industries generating big data.</a:t>
            </a:r>
            <a:br>
              <a:rPr lang="en" dirty="0"/>
            </a:br>
            <a:r>
              <a:rPr lang="en" dirty="0"/>
              <a:t>Data explosion.</a:t>
            </a:r>
          </a:p>
        </p:txBody>
      </p:sp>
    </p:spTree>
    <p:extLst>
      <p:ext uri="{BB962C8B-B14F-4D97-AF65-F5344CB8AC3E}">
        <p14:creationId xmlns:p14="http://schemas.microsoft.com/office/powerpoint/2010/main" val="2841257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452F7D10-172C-8267-84F0-05B853383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302" y="1313008"/>
            <a:ext cx="3983182" cy="40348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" dirty="0"/>
              <a:t>Origins of Big Data</a:t>
            </a:r>
            <a:br>
              <a:rPr lang="en" dirty="0"/>
            </a:br>
            <a:endParaRPr lang="en" dirty="0"/>
          </a:p>
          <a:p>
            <a:pPr marL="0" indent="0">
              <a:buNone/>
            </a:pPr>
            <a:r>
              <a:rPr lang="en" dirty="0"/>
              <a:t>Industries:</a:t>
            </a:r>
          </a:p>
          <a:p>
            <a:pPr lvl="1"/>
            <a:r>
              <a:rPr lang="en" dirty="0"/>
              <a:t>Telecom</a:t>
            </a:r>
          </a:p>
          <a:p>
            <a:pPr lvl="1"/>
            <a:r>
              <a:rPr lang="en" dirty="0"/>
              <a:t>Banking</a:t>
            </a:r>
          </a:p>
          <a:p>
            <a:pPr lvl="1"/>
            <a:r>
              <a:rPr lang="en" dirty="0"/>
              <a:t>Social networks</a:t>
            </a:r>
          </a:p>
          <a:p>
            <a:pPr lvl="1"/>
            <a:r>
              <a:rPr lang="en" dirty="0"/>
              <a:t>Media</a:t>
            </a:r>
          </a:p>
          <a:p>
            <a:pPr lvl="1"/>
            <a:r>
              <a:rPr lang="en" dirty="0"/>
              <a:t>Industry</a:t>
            </a:r>
          </a:p>
          <a:p>
            <a:pPr lvl="1"/>
            <a:r>
              <a:rPr lang="en" dirty="0"/>
              <a:t>Bioinformatics</a:t>
            </a:r>
          </a:p>
          <a:p>
            <a:pPr lvl="1"/>
            <a:r>
              <a:rPr lang="en" dirty="0"/>
              <a:t>Internet of Things (IoT)</a:t>
            </a:r>
          </a:p>
          <a:p>
            <a:endParaRPr lang="ru-RU" dirty="0"/>
          </a:p>
        </p:txBody>
      </p:sp>
      <p:pic>
        <p:nvPicPr>
          <p:cNvPr id="4" name="Google Shape;101;p19">
            <a:extLst>
              <a:ext uri="{FF2B5EF4-FFF2-40B4-BE49-F238E27FC236}">
                <a16:creationId xmlns:a16="http://schemas.microsoft.com/office/drawing/2014/main" id="{CB8E2B62-5933-86FE-5362-00F7375A070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8320" y="0"/>
            <a:ext cx="777367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442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12;p21">
            <a:extLst>
              <a:ext uri="{FF2B5EF4-FFF2-40B4-BE49-F238E27FC236}">
                <a16:creationId xmlns:a16="http://schemas.microsoft.com/office/drawing/2014/main" id="{CB0529AA-26ED-8E22-69CA-BE63EDFEAE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745673"/>
            <a:ext cx="6567053" cy="451555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13;p21">
            <a:extLst>
              <a:ext uri="{FF2B5EF4-FFF2-40B4-BE49-F238E27FC236}">
                <a16:creationId xmlns:a16="http://schemas.microsoft.com/office/drawing/2014/main" id="{C5C63C19-AA87-D7C0-93FB-0E170EA65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5675" y="174600"/>
            <a:ext cx="617137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dirty="0">
                <a:solidFill>
                  <a:schemeClr val="tx1"/>
                </a:solidFill>
                <a:cs typeface="Times New Roman" panose="02020603050405020304" pitchFamily="18" charset="0"/>
              </a:rPr>
              <a:t>Data explosion  </a:t>
            </a:r>
            <a:endParaRPr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10" name="Google Shape;114;p21">
            <a:extLst>
              <a:ext uri="{FF2B5EF4-FFF2-40B4-BE49-F238E27FC236}">
                <a16:creationId xmlns:a16="http://schemas.microsoft.com/office/drawing/2014/main" id="{6FF5F2EF-6D1F-C1F9-7C78-93CA1FC959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3047203"/>
              </p:ext>
            </p:extLst>
          </p:nvPr>
        </p:nvGraphicFramePr>
        <p:xfrm>
          <a:off x="6636328" y="2418193"/>
          <a:ext cx="5237019" cy="374668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957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1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52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kilobyte</a:t>
                      </a:r>
                      <a:endParaRPr sz="13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1 000</a:t>
                      </a:r>
                      <a:endParaRPr sz="13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megabyte</a:t>
                      </a:r>
                      <a:endParaRPr sz="13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1 000 000</a:t>
                      </a:r>
                      <a:endParaRPr sz="13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gigabyte</a:t>
                      </a:r>
                      <a:endParaRPr sz="13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1 000 000 000</a:t>
                      </a:r>
                      <a:endParaRPr sz="13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terabyte</a:t>
                      </a:r>
                      <a:endParaRPr sz="13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1 000 000 000 000</a:t>
                      </a:r>
                      <a:endParaRPr sz="13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petabyte</a:t>
                      </a:r>
                      <a:endParaRPr sz="13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1 000 000 000 000 000</a:t>
                      </a:r>
                      <a:endParaRPr sz="13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exabyte </a:t>
                      </a:r>
                      <a:endParaRPr sz="13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1 000 000 000 000 000 000</a:t>
                      </a:r>
                      <a:endParaRPr sz="13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52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zettabyte</a:t>
                      </a:r>
                      <a:endParaRPr sz="13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1 000 000 000 000 000 000 000</a:t>
                      </a:r>
                      <a:endParaRPr sz="1300" b="1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Google Shape;115;p21">
            <a:extLst>
              <a:ext uri="{FF2B5EF4-FFF2-40B4-BE49-F238E27FC236}">
                <a16:creationId xmlns:a16="http://schemas.microsoft.com/office/drawing/2014/main" id="{AE730DE2-03A3-E898-5C9D-78F870C76D68}"/>
              </a:ext>
            </a:extLst>
          </p:cNvPr>
          <p:cNvSpPr txBox="1"/>
          <p:nvPr/>
        </p:nvSpPr>
        <p:spPr>
          <a:xfrm>
            <a:off x="6782008" y="1692690"/>
            <a:ext cx="4945657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/>
              <a:t>One zettabyte equals </a:t>
            </a:r>
            <a:r>
              <a:rPr lang="en" b="1" dirty="0"/>
              <a:t>one trillion gigabytes</a:t>
            </a:r>
            <a:r>
              <a:rPr lang="e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2512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AAA43E-B3C0-7864-4F95-568C1CF3C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91" y="542636"/>
            <a:ext cx="3835400" cy="1422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545D1E-FF15-E6CF-6298-9EB6B9409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14" y="2043113"/>
            <a:ext cx="2857500" cy="1422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D57891-D43B-E29A-939D-DB3C4DC0E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446" y="3662218"/>
            <a:ext cx="3429000" cy="177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B4C62A5-0D0C-B2AE-EC7C-DA64C31E1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04" y="5282767"/>
            <a:ext cx="3213100" cy="15494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288C4E9F-5EB2-F331-C7BE-87871F363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1010" y="929407"/>
            <a:ext cx="5990359" cy="8309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" sz="2200" dirty="0"/>
              <a:t>Processes 20Pb per day (2008) </a:t>
            </a:r>
            <a:br>
              <a:rPr lang="en" sz="2200" dirty="0"/>
            </a:br>
            <a:r>
              <a:rPr lang="en" sz="2200" dirty="0"/>
              <a:t>Downloads 20B web pages per day (2012) </a:t>
            </a:r>
            <a:endParaRPr lang="ru-RU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E49A3-229A-6915-3E6C-E114611B8D2E}"/>
              </a:ext>
            </a:extLst>
          </p:cNvPr>
          <p:cNvSpPr txBox="1"/>
          <p:nvPr/>
        </p:nvSpPr>
        <p:spPr>
          <a:xfrm>
            <a:off x="4308764" y="5872801"/>
            <a:ext cx="338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400" dirty="0"/>
              <a:t>S3: 449B objects (7/2011)</a:t>
            </a:r>
            <a:endParaRPr lang="ru-RU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6B107B-B67F-DD41-9A25-1FB2773A49D4}"/>
              </a:ext>
            </a:extLst>
          </p:cNvPr>
          <p:cNvSpPr txBox="1"/>
          <p:nvPr/>
        </p:nvSpPr>
        <p:spPr>
          <a:xfrm>
            <a:off x="4947657" y="4168046"/>
            <a:ext cx="2750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400" dirty="0"/>
              <a:t>&gt;100 Pb user data + </a:t>
            </a:r>
            <a:br>
              <a:rPr lang="en" sz="2400" dirty="0"/>
            </a:br>
            <a:r>
              <a:rPr lang="en" sz="2400" dirty="0"/>
              <a:t>500 TB/day (8/2012)</a:t>
            </a:r>
            <a:endParaRPr lang="ru-RU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B62E89-785D-4449-541C-C1C43E8485C4}"/>
              </a:ext>
            </a:extLst>
          </p:cNvPr>
          <p:cNvSpPr txBox="1"/>
          <p:nvPr/>
        </p:nvSpPr>
        <p:spPr>
          <a:xfrm>
            <a:off x="6322745" y="2394342"/>
            <a:ext cx="2238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400" dirty="0"/>
              <a:t>&gt;10 PB data, </a:t>
            </a:r>
            <a:br>
              <a:rPr lang="en" sz="2400" dirty="0"/>
            </a:br>
            <a:r>
              <a:rPr lang="en" sz="2400" dirty="0"/>
              <a:t>75B DB (6/2012)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99538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FCD5BA-E20F-4F34-6B04-D8747EB0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How much is “big data”?</a:t>
            </a:r>
            <a:br>
              <a:rPr lang="en" dirty="0"/>
            </a:br>
            <a:endParaRPr lang="ru-RU" dirty="0"/>
          </a:p>
        </p:txBody>
      </p:sp>
      <p:pic>
        <p:nvPicPr>
          <p:cNvPr id="1026" name="Picture 2" descr="Douglas Nidoi on X: &quot;1981 - &quot;640K ought to be enough for anybody.&quot; An  apocryphal quote attributed to Bill Gates at a computer trade show in 1981,  in defense of the just-introduced">
            <a:extLst>
              <a:ext uri="{FF2B5EF4-FFF2-40B4-BE49-F238E27FC236}">
                <a16:creationId xmlns:a16="http://schemas.microsoft.com/office/drawing/2014/main" id="{9D6A9E12-47CD-E1A3-81E0-33A862AE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543" y="1219200"/>
            <a:ext cx="7108914" cy="527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264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8F6A4-EBC3-A5DC-4A39-04492151B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382" y="-165922"/>
            <a:ext cx="10515600" cy="1325563"/>
          </a:xfrm>
        </p:spPr>
        <p:txBody>
          <a:bodyPr/>
          <a:lstStyle/>
          <a:p>
            <a:r>
              <a:rPr lang="en-US" dirty="0"/>
              <a:t>Job trends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E737CA8-4015-12C0-74CE-2396108B9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82" y="761270"/>
            <a:ext cx="4160275" cy="255885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F95B53-5FA8-EC7C-1177-42E98D1D7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151" y="761271"/>
            <a:ext cx="4174667" cy="25588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FBAA89-5314-890E-68CC-9D1F63A75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447" y="3692111"/>
            <a:ext cx="4165310" cy="25588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026879-16F0-AC84-7581-EF61542CA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152" y="3690812"/>
            <a:ext cx="4174666" cy="2560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7888AE-3E37-E9EF-276C-29A5EB24C6D3}"/>
              </a:ext>
            </a:extLst>
          </p:cNvPr>
          <p:cNvSpPr txBox="1"/>
          <p:nvPr/>
        </p:nvSpPr>
        <p:spPr>
          <a:xfrm>
            <a:off x="484095" y="6358542"/>
            <a:ext cx="472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www.itjobswatch.co.uk</a:t>
            </a:r>
            <a:r>
              <a:rPr lang="en-US" dirty="0"/>
              <a:t>/jobs/</a:t>
            </a:r>
            <a:r>
              <a:rPr lang="en-US" dirty="0" err="1"/>
              <a:t>uk</a:t>
            </a:r>
            <a:r>
              <a:rPr lang="en-US" dirty="0"/>
              <a:t>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372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60EDED-A9AA-2D75-C799-EBC500DA8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72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" dirty="0"/>
              <a:t>Big data – the starting point. </a:t>
            </a:r>
            <a:br>
              <a:rPr lang="en" dirty="0"/>
            </a:br>
            <a:r>
              <a:rPr lang="en" dirty="0"/>
              <a:t>5 main principles.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08722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862</Words>
  <Application>Microsoft Macintosh PowerPoint</Application>
  <PresentationFormat>Широкоэкранный</PresentationFormat>
  <Paragraphs>125</Paragraphs>
  <Slides>19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Helvetica Neue</vt:lpstr>
      <vt:lpstr>Times New Roman</vt:lpstr>
      <vt:lpstr>Тема Office</vt:lpstr>
      <vt:lpstr>Industrial Machine Learning on Hadoop and Spark </vt:lpstr>
      <vt:lpstr>Distributed computing. Introduction</vt:lpstr>
      <vt:lpstr>Industries generating big data. Data explosion.</vt:lpstr>
      <vt:lpstr>Презентация PowerPoint</vt:lpstr>
      <vt:lpstr>Data explosion  </vt:lpstr>
      <vt:lpstr>Презентация PowerPoint</vt:lpstr>
      <vt:lpstr>How much is “big data”? </vt:lpstr>
      <vt:lpstr>Job trends</vt:lpstr>
      <vt:lpstr>Big data – the starting point.  5 main principles.</vt:lpstr>
      <vt:lpstr>Презентация PowerPoint</vt:lpstr>
      <vt:lpstr>How do companies handle big data?</vt:lpstr>
      <vt:lpstr>Презентация PowerPoint</vt:lpstr>
      <vt:lpstr>Презентация PowerPoint</vt:lpstr>
      <vt:lpstr>The first key question: how to store big data?</vt:lpstr>
      <vt:lpstr>Filesystem</vt:lpstr>
      <vt:lpstr>Linux File System Directories</vt:lpstr>
      <vt:lpstr>Презентация PowerPoint</vt:lpstr>
      <vt:lpstr>Fault tolerance in data storage and computation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Machine Learning on Hadoop and Spark </dc:title>
  <dc:creator>Maksim Nakhodnov</dc:creator>
  <cp:lastModifiedBy>Maksim Nakhodnov</cp:lastModifiedBy>
  <cp:revision>103</cp:revision>
  <dcterms:created xsi:type="dcterms:W3CDTF">2025-09-08T14:49:50Z</dcterms:created>
  <dcterms:modified xsi:type="dcterms:W3CDTF">2025-09-15T13:26:00Z</dcterms:modified>
</cp:coreProperties>
</file>